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Black" panose="020B0604020202020204" charset="0"/>
      <p:bold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  <p:embeddedFont>
      <p:font typeface="Roboto Medium" panose="020B0604020202020204" charset="0"/>
      <p:regular r:id="rId36"/>
      <p:bold r:id="rId37"/>
      <p:italic r:id="rId38"/>
      <p:boldItalic r:id="rId39"/>
    </p:embeddedFont>
    <p:embeddedFont>
      <p:font typeface="Roboto Thin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B98E91-5B0B-4897-B5E2-907A46989183}">
  <a:tblStyle styleId="{50B98E91-5B0B-4897-B5E2-907A46989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-38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Remote Code Execution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493450" y="1249849"/>
            <a:ext cx="2209928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431772" y="1245185"/>
            <a:ext cx="2349848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Metasploit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To open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session to connect to target system once the uploaded payload is executed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357289" y="674162"/>
            <a:ext cx="533372" cy="395105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167086" y="674162"/>
            <a:ext cx="533372" cy="747220"/>
            <a:chOff x="376535" y="1100179"/>
            <a:chExt cx="695400" cy="974084"/>
          </a:xfrm>
        </p:grpSpPr>
        <p:sp>
          <p:nvSpPr>
            <p:cNvPr id="1139" name="Google Shape;1139;p63"/>
            <p:cNvSpPr/>
            <p:nvPr/>
          </p:nvSpPr>
          <p:spPr>
            <a:xfrm>
              <a:off x="376535" y="1100179"/>
              <a:ext cx="695400" cy="468293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357750" y="134903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260400" y="1307641"/>
            <a:ext cx="2455945" cy="302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Leveraging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RCE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allows us to open 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Meterpreter shell to the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target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Achieving a shell 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target allows us to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view all files and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capture the flag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5716345" y="667166"/>
            <a:ext cx="569570" cy="402101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001120" y="1319434"/>
            <a:ext cx="264943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AED4F-13B6-424A-AF2F-975F5439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726" y="1198874"/>
            <a:ext cx="2531967" cy="1465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E276C-5FA0-4A0C-9859-8FF5BEAA1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726" y="2810412"/>
            <a:ext cx="2543829" cy="17613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DA29E-5D51-44B7-AB23-D3AD2FE6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15" y="883861"/>
            <a:ext cx="8376283" cy="2306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2842F-C47E-47A5-B0D3-9436A27D0F6B}"/>
              </a:ext>
            </a:extLst>
          </p:cNvPr>
          <p:cNvSpPr txBox="1"/>
          <p:nvPr/>
        </p:nvSpPr>
        <p:spPr>
          <a:xfrm>
            <a:off x="343015" y="3285983"/>
            <a:ext cx="816989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00000"/>
              </a:lnSpc>
              <a:spcBef>
                <a:spcPts val="1368"/>
              </a:spcBef>
              <a:spcAft>
                <a:spcPts val="1368"/>
              </a:spcAft>
            </a:pPr>
            <a:r>
              <a:rPr lang="en-US" sz="1200" dirty="0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As seen in network traffic between hosts, spikes in </a:t>
            </a:r>
            <a:r>
              <a:rPr lang="en-US" sz="1200" dirty="0" err="1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traffice</a:t>
            </a:r>
            <a:r>
              <a:rPr lang="en-US" sz="1200" dirty="0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 observed at 16:55 – 17:05.  Source of the </a:t>
            </a:r>
            <a:r>
              <a:rPr lang="en-US" sz="1200" dirty="0"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network traffic is </a:t>
            </a:r>
            <a:r>
              <a:rPr lang="en-US" sz="1200" dirty="0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source </a:t>
            </a:r>
            <a:r>
              <a:rPr lang="en-US" sz="1200" dirty="0" err="1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ip</a:t>
            </a:r>
            <a:r>
              <a:rPr lang="en-US" sz="1200" dirty="0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 of attacking (kali) machine (192.168.1.90).</a:t>
            </a:r>
          </a:p>
          <a:p>
            <a:pPr algn="l" rtl="0">
              <a:lnSpc>
                <a:spcPct val="100000"/>
              </a:lnSpc>
              <a:spcBef>
                <a:spcPts val="1368"/>
              </a:spcBef>
              <a:spcAft>
                <a:spcPts val="1368"/>
              </a:spcAft>
            </a:pPr>
            <a:endParaRPr lang="en-US" dirty="0">
              <a:effectLst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EA96130-52C5-4C0D-AF1B-FD1E2591CF4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7A0E5-260A-4731-AC7D-84C95B76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8" y="818611"/>
            <a:ext cx="4536902" cy="1632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F8DC5-C07A-49D0-80D7-7E24B641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93" y="2692294"/>
            <a:ext cx="4548953" cy="2082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80EA3-ABCB-409B-8622-45A08C535A83}"/>
              </a:ext>
            </a:extLst>
          </p:cNvPr>
          <p:cNvSpPr txBox="1"/>
          <p:nvPr/>
        </p:nvSpPr>
        <p:spPr>
          <a:xfrm>
            <a:off x="145997" y="2933837"/>
            <a:ext cx="352697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Response code of 401 indicates that unauthorized access attempt was made to </a:t>
            </a:r>
            <a:r>
              <a:rPr lang="en-US" sz="1400" dirty="0" err="1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secret_folder</a:t>
            </a:r>
            <a:r>
              <a:rPr lang="en-US" sz="1400" dirty="0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 several times.  200 (OK ), 301(Moved permanently), 404(Not Found) &amp; 207(Multi-Status)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189F4-3C22-4CDF-82DE-C4F77D84E7A4}"/>
              </a:ext>
            </a:extLst>
          </p:cNvPr>
          <p:cNvSpPr txBox="1"/>
          <p:nvPr/>
        </p:nvSpPr>
        <p:spPr>
          <a:xfrm>
            <a:off x="5006484" y="1140590"/>
            <a:ext cx="36226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Response codes sent back by victim as 401, 301, 200 , 404 &amp; 207 as seen in ‘HTTP status codes for the top queries [</a:t>
            </a:r>
            <a:r>
              <a:rPr lang="en-US" sz="1400" dirty="0" err="1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packetbeat</a:t>
            </a:r>
            <a:r>
              <a:rPr lang="en-US" sz="1400" dirty="0">
                <a:effectLst/>
                <a:latin typeface="Roboto Medium" panose="020B0604020202020204" charset="0"/>
                <a:ea typeface="Roboto Medium" panose="020B0604020202020204" charset="0"/>
                <a:cs typeface="Calibri" panose="020F0502020204030204" pitchFamily="34" charset="0"/>
              </a:rPr>
              <a:t>] ECS dashboard panel.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4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Request for the Hidden Directory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21830-CC02-4C9B-94C3-E81D17DB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7" y="707496"/>
            <a:ext cx="6111753" cy="2265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BF2FF-75A5-4259-88E2-74B39EEB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0" y="2976286"/>
            <a:ext cx="4018927" cy="19343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DDE332-B380-45A5-A62A-3165595DEE6F}"/>
              </a:ext>
            </a:extLst>
          </p:cNvPr>
          <p:cNvSpPr txBox="1"/>
          <p:nvPr/>
        </p:nvSpPr>
        <p:spPr>
          <a:xfrm>
            <a:off x="6235700" y="1032955"/>
            <a:ext cx="2705100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00000"/>
              </a:lnSpc>
              <a:spcAft>
                <a:spcPts val="1368"/>
              </a:spcAft>
            </a:pPr>
            <a:r>
              <a:rPr lang="en-US" sz="1200" dirty="0">
                <a:effectLst/>
                <a:latin typeface="+mn-lt"/>
                <a:ea typeface="Roboto Medium" panose="020B0604020202020204" charset="0"/>
              </a:rPr>
              <a:t>As seen in the Top HTTP requests dashboard, </a:t>
            </a:r>
            <a:r>
              <a:rPr lang="en-US" sz="1200" dirty="0" err="1">
                <a:effectLst/>
                <a:latin typeface="+mn-lt"/>
                <a:ea typeface="Roboto Medium" panose="020B0604020202020204" charset="0"/>
              </a:rPr>
              <a:t>secret_folder</a:t>
            </a:r>
            <a:r>
              <a:rPr lang="en-US" sz="1200" dirty="0">
                <a:effectLst/>
                <a:latin typeface="+mn-lt"/>
                <a:ea typeface="Roboto Medium" panose="020B0604020202020204" charset="0"/>
              </a:rPr>
              <a:t> was accessed 14,549 times from source </a:t>
            </a:r>
            <a:r>
              <a:rPr lang="en-US" sz="1200" dirty="0" err="1">
                <a:effectLst/>
                <a:latin typeface="+mn-lt"/>
                <a:ea typeface="Roboto Medium" panose="020B0604020202020204" charset="0"/>
              </a:rPr>
              <a:t>ip</a:t>
            </a:r>
            <a:r>
              <a:rPr lang="en-US" sz="1200" dirty="0">
                <a:effectLst/>
                <a:latin typeface="+mn-lt"/>
                <a:ea typeface="Roboto Medium" panose="020B0604020202020204" charset="0"/>
              </a:rPr>
              <a:t> address 192.168.1.90 which is attacker’s machine. </a:t>
            </a:r>
          </a:p>
          <a:p>
            <a:pPr algn="l" rtl="0">
              <a:lnSpc>
                <a:spcPct val="100000"/>
              </a:lnSpc>
              <a:spcAft>
                <a:spcPts val="1368"/>
              </a:spcAft>
            </a:pPr>
            <a:r>
              <a:rPr lang="en-US" dirty="0">
                <a:effectLst/>
                <a:latin typeface="Roboto Medium" panose="020B0604020202020204" charset="0"/>
                <a:ea typeface="Roboto Medium" panose="020B060402020202020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33B39-F58E-49CC-93B5-E8D0074A53F5}"/>
              </a:ext>
            </a:extLst>
          </p:cNvPr>
          <p:cNvSpPr txBox="1"/>
          <p:nvPr/>
        </p:nvSpPr>
        <p:spPr>
          <a:xfrm>
            <a:off x="304800" y="4141026"/>
            <a:ext cx="3340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+mn-lt"/>
              </a:rPr>
              <a:t>HTTP Transactions shows that it occurred between 16:55 to 17:05.</a:t>
            </a:r>
            <a:endParaRPr lang="en-US" sz="1200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84CD4B-9910-423D-A9E6-1823ED674D1C}"/>
              </a:ext>
            </a:extLst>
          </p:cNvPr>
          <p:cNvSpPr txBox="1"/>
          <p:nvPr/>
        </p:nvSpPr>
        <p:spPr>
          <a:xfrm>
            <a:off x="304800" y="3112460"/>
            <a:ext cx="3905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00000"/>
              </a:lnSpc>
              <a:spcBef>
                <a:spcPts val="1368"/>
              </a:spcBef>
              <a:spcAft>
                <a:spcPts val="1368"/>
              </a:spcAft>
            </a:pPr>
            <a:r>
              <a:rPr lang="en-US" sz="1200" dirty="0">
                <a:effectLst/>
                <a:latin typeface="+mn-lt"/>
              </a:rPr>
              <a:t>File name ‘</a:t>
            </a:r>
            <a:r>
              <a:rPr lang="en-US" sz="1200" dirty="0" err="1">
                <a:effectLst/>
                <a:latin typeface="+mn-lt"/>
              </a:rPr>
              <a:t>connect_to_corp_server</a:t>
            </a:r>
            <a:r>
              <a:rPr lang="en-US" sz="1200" dirty="0">
                <a:effectLst/>
                <a:latin typeface="+mn-lt"/>
              </a:rPr>
              <a:t>’ from </a:t>
            </a:r>
            <a:r>
              <a:rPr lang="en-US" sz="1200" dirty="0" err="1">
                <a:effectLst/>
                <a:latin typeface="+mn-lt"/>
              </a:rPr>
              <a:t>secret_folder</a:t>
            </a:r>
            <a:r>
              <a:rPr lang="en-US" sz="1200" dirty="0">
                <a:effectLst/>
                <a:latin typeface="+mn-lt"/>
              </a:rPr>
              <a:t> was requested 2 times. This file has instructions on how to connect to the WebDAV directory, as well the user's username and hashed password.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Uncovering the Brute Force Attack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CB744-F8FE-4C97-BF2A-44C04775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35130"/>
            <a:ext cx="5119328" cy="213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8989B-B1F3-4202-AF8D-02A7BB0FD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5" y="3118596"/>
            <a:ext cx="5160403" cy="1453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6AB05-CBDA-4801-ACC4-4443FFAD4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278" y="2979548"/>
            <a:ext cx="3410125" cy="1854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430EFC-4619-4F8D-9629-0D9A26284583}"/>
              </a:ext>
            </a:extLst>
          </p:cNvPr>
          <p:cNvSpPr txBox="1"/>
          <p:nvPr/>
        </p:nvSpPr>
        <p:spPr>
          <a:xfrm>
            <a:off x="5281252" y="816483"/>
            <a:ext cx="3556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00000"/>
              </a:lnSpc>
              <a:spcBef>
                <a:spcPts val="1368"/>
              </a:spcBef>
              <a:spcAft>
                <a:spcPts val="1368"/>
              </a:spcAft>
            </a:pPr>
            <a:r>
              <a:rPr lang="en-US" sz="1200" dirty="0">
                <a:effectLst/>
                <a:latin typeface="+mn-lt"/>
              </a:rPr>
              <a:t>Top 10 HTTP requests [</a:t>
            </a:r>
            <a:r>
              <a:rPr lang="en-US" sz="1200" dirty="0" err="1">
                <a:effectLst/>
                <a:latin typeface="+mn-lt"/>
              </a:rPr>
              <a:t>Packetbeat</a:t>
            </a:r>
            <a:r>
              <a:rPr lang="en-US" sz="1200" dirty="0">
                <a:effectLst/>
                <a:latin typeface="+mn-lt"/>
              </a:rPr>
              <a:t>] ECS panel, contain evidence of large number of requests to  sensitive </a:t>
            </a:r>
            <a:r>
              <a:rPr lang="en-US" sz="1200" dirty="0" err="1">
                <a:effectLst/>
                <a:latin typeface="+mn-lt"/>
              </a:rPr>
              <a:t>secret_folder</a:t>
            </a:r>
            <a:r>
              <a:rPr lang="en-US" sz="1200" dirty="0">
                <a:effectLst/>
                <a:latin typeface="+mn-lt"/>
              </a:rPr>
              <a:t>; but only 2 attempts were  successful. This is a telltale signature of a brute-force attack.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83C3FA-7428-4DB8-913E-63119A233D47}"/>
              </a:ext>
            </a:extLst>
          </p:cNvPr>
          <p:cNvSpPr txBox="1"/>
          <p:nvPr/>
        </p:nvSpPr>
        <p:spPr>
          <a:xfrm>
            <a:off x="5281251" y="1933119"/>
            <a:ext cx="34831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00000"/>
              </a:lnSpc>
              <a:spcBef>
                <a:spcPts val="1368"/>
              </a:spcBef>
              <a:spcAft>
                <a:spcPts val="1368"/>
              </a:spcAft>
            </a:pPr>
            <a:r>
              <a:rPr lang="en-US" sz="1200" dirty="0">
                <a:effectLst/>
                <a:latin typeface="+mn-lt"/>
              </a:rPr>
              <a:t>Searching </a:t>
            </a:r>
            <a:r>
              <a:rPr lang="en-US" sz="1200" dirty="0">
                <a:latin typeface="+mn-lt"/>
              </a:rPr>
              <a:t>for </a:t>
            </a:r>
            <a:r>
              <a:rPr lang="en-US" sz="1200" dirty="0" err="1">
                <a:latin typeface="+mn-lt"/>
              </a:rPr>
              <a:t>url.path</a:t>
            </a:r>
            <a:r>
              <a:rPr lang="en-US" sz="1200" dirty="0">
                <a:latin typeface="+mn-lt"/>
              </a:rPr>
              <a:t>: ”/</a:t>
            </a:r>
            <a:r>
              <a:rPr lang="en-US" sz="1200" dirty="0" err="1">
                <a:latin typeface="+mn-lt"/>
              </a:rPr>
              <a:t>company_folders</a:t>
            </a:r>
            <a:r>
              <a:rPr lang="en-US" sz="1200" dirty="0">
                <a:latin typeface="+mn-lt"/>
              </a:rPr>
              <a:t>/</a:t>
            </a:r>
            <a:r>
              <a:rPr lang="en-US" sz="1200" dirty="0" err="1">
                <a:latin typeface="+mn-lt"/>
              </a:rPr>
              <a:t>secret_folder</a:t>
            </a:r>
            <a:r>
              <a:rPr lang="en-US" sz="1200" dirty="0">
                <a:latin typeface="+mn-lt"/>
              </a:rPr>
              <a:t>” shows the results from brute-forcing tool Hydra, which </a:t>
            </a:r>
            <a:r>
              <a:rPr lang="en-US" sz="1200" dirty="0">
                <a:effectLst/>
                <a:latin typeface="+mn-lt"/>
              </a:rPr>
              <a:t>is identified by </a:t>
            </a:r>
            <a:r>
              <a:rPr lang="en-US" sz="1200" dirty="0" err="1">
                <a:effectLst/>
                <a:latin typeface="+mn-lt"/>
              </a:rPr>
              <a:t>user_agent.original</a:t>
            </a:r>
            <a:r>
              <a:rPr lang="en-US" sz="1200" dirty="0">
                <a:effectLst/>
                <a:latin typeface="+mn-lt"/>
              </a:rPr>
              <a:t> : Mozilla/4.0 (Hydra)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A02F4-760B-41F6-8E24-8D463BC2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0" y="1783597"/>
            <a:ext cx="7959456" cy="2992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433ECE-7C10-4D63-B73A-65D0A80D008D}"/>
              </a:ext>
            </a:extLst>
          </p:cNvPr>
          <p:cNvSpPr txBox="1"/>
          <p:nvPr/>
        </p:nvSpPr>
        <p:spPr>
          <a:xfrm>
            <a:off x="508000" y="814040"/>
            <a:ext cx="762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00000"/>
              </a:lnSpc>
              <a:spcBef>
                <a:spcPts val="1368"/>
              </a:spcBef>
              <a:spcAft>
                <a:spcPts val="1368"/>
              </a:spcAft>
            </a:pPr>
            <a:r>
              <a:rPr lang="en-US" sz="1200" dirty="0">
                <a:effectLst/>
                <a:latin typeface="+mn-lt"/>
              </a:rPr>
              <a:t>Top 10 HTTP requests[</a:t>
            </a:r>
            <a:r>
              <a:rPr lang="en-US" sz="1200" dirty="0" err="1">
                <a:effectLst/>
                <a:latin typeface="+mn-lt"/>
              </a:rPr>
              <a:t>packetbeat</a:t>
            </a:r>
            <a:r>
              <a:rPr lang="en-US" sz="1200" dirty="0">
                <a:effectLst/>
                <a:latin typeface="+mn-lt"/>
              </a:rPr>
              <a:t>] ECS panel shows that attacker was able to  access password protected </a:t>
            </a:r>
            <a:r>
              <a:rPr lang="en-US" sz="1200" dirty="0" err="1">
                <a:effectLst/>
                <a:latin typeface="+mn-lt"/>
              </a:rPr>
              <a:t>webdav</a:t>
            </a:r>
            <a:r>
              <a:rPr lang="en-US" sz="1200" dirty="0">
                <a:effectLst/>
                <a:latin typeface="+mn-lt"/>
              </a:rPr>
              <a:t> directory 265 times.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880D6-54F2-43E4-B67A-770E72600530}"/>
              </a:ext>
            </a:extLst>
          </p:cNvPr>
          <p:cNvSpPr txBox="1"/>
          <p:nvPr/>
        </p:nvSpPr>
        <p:spPr>
          <a:xfrm>
            <a:off x="508000" y="1260377"/>
            <a:ext cx="7581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00000"/>
              </a:lnSpc>
              <a:spcBef>
                <a:spcPts val="1368"/>
              </a:spcBef>
              <a:spcAft>
                <a:spcPts val="1368"/>
              </a:spcAft>
            </a:pPr>
            <a:r>
              <a:rPr lang="en-US" sz="1200" dirty="0" err="1">
                <a:effectLst/>
                <a:latin typeface="+mn-lt"/>
              </a:rPr>
              <a:t>Shell.php</a:t>
            </a:r>
            <a:r>
              <a:rPr lang="en-US" sz="1200" dirty="0">
                <a:effectLst/>
                <a:latin typeface="+mn-lt"/>
              </a:rPr>
              <a:t> inside </a:t>
            </a:r>
            <a:r>
              <a:rPr lang="en-US" sz="1200" dirty="0" err="1">
                <a:effectLst/>
                <a:latin typeface="+mn-lt"/>
              </a:rPr>
              <a:t>webdav</a:t>
            </a:r>
            <a:r>
              <a:rPr lang="en-US" sz="1200" dirty="0">
                <a:effectLst/>
                <a:latin typeface="+mn-lt"/>
              </a:rPr>
              <a:t> folder was accessed 91 times &amp; </a:t>
            </a:r>
            <a:r>
              <a:rPr lang="en-US" sz="1200" dirty="0" err="1">
                <a:effectLst/>
                <a:latin typeface="+mn-lt"/>
              </a:rPr>
              <a:t>passwd.dav</a:t>
            </a:r>
            <a:r>
              <a:rPr lang="en-US" sz="1200" dirty="0">
                <a:effectLst/>
                <a:latin typeface="+mn-lt"/>
              </a:rPr>
              <a:t> was accessed 26 times.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kind of alarm can be set to detect future port scans?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Alarm to monitor number of requests per second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+mn-lt"/>
              </a:rPr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 Alarms should be triggered if source IP address sends more than 25 requests per second for more than 5 seconds</a:t>
            </a:r>
            <a:endParaRPr dirty="0">
              <a:latin typeface="+mn-lt"/>
            </a:endParaRPr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configurations can be set on the host to mitigate port scans?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The local firewall can be used to throttle incoming connections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ICMP traffic can be filtered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An IP whitelist can be enabled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Rate limiting traffic from single source in specified timeframe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n-lt"/>
              </a:rPr>
              <a:t>Describe the solution. If possible, provide required command lines. 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If client makes too many requests within a given time frame, HTTP servers can respond with status code 429: Too Many Requests.</a:t>
            </a: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63900" y="15412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kind of alarm can be set to detect future unauthorized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Alarm should be triggered if unauthorized user attempt to access sensitive data.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Alarm should be triggered if source of an access request is not from the permitted list of </a:t>
            </a:r>
            <a:r>
              <a:rPr lang="en-US" dirty="0" err="1">
                <a:latin typeface="+mn-lt"/>
              </a:rPr>
              <a:t>ip</a:t>
            </a:r>
            <a:r>
              <a:rPr lang="en-US" dirty="0">
                <a:latin typeface="+mn-lt"/>
              </a:rPr>
              <a:t> addresses allowed to access sensitive data.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n-lt"/>
              </a:rPr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This is a binary alarm: It would be activated if the incoming IP is not whitelisted or user is not in permitted list of users.  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79500" y="15412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configuration can be set on the host to block unwanted access?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latin typeface="+mn-lt"/>
              </a:rPr>
              <a:t>Secret_folder</a:t>
            </a:r>
            <a:r>
              <a:rPr lang="en-US" dirty="0">
                <a:latin typeface="+mn-lt"/>
              </a:rPr>
              <a:t> should be moved to system with strict access controls like key-based SSH access from whitelisted </a:t>
            </a:r>
            <a:r>
              <a:rPr lang="en-US" dirty="0" err="1">
                <a:latin typeface="+mn-lt"/>
              </a:rPr>
              <a:t>ip</a:t>
            </a:r>
            <a:r>
              <a:rPr lang="en-US" dirty="0">
                <a:latin typeface="+mn-lt"/>
              </a:rPr>
              <a:t> addresses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Only authorized users should be able to access sensitive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In addition, inside file should be encrypted at rest.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latin typeface="+mn-lt"/>
              </a:rPr>
              <a:t>Filebeat</a:t>
            </a:r>
            <a:r>
              <a:rPr lang="en-US" dirty="0">
                <a:latin typeface="+mn-lt"/>
              </a:rPr>
              <a:t> should be configured to monitor and log access to </a:t>
            </a:r>
            <a:r>
              <a:rPr lang="en-US" dirty="0" err="1">
                <a:latin typeface="+mn-lt"/>
              </a:rPr>
              <a:t>secret_folder</a:t>
            </a:r>
            <a:r>
              <a:rPr lang="en-US" dirty="0">
                <a:latin typeface="+mn-lt"/>
              </a:rPr>
              <a:t> directory &amp; its content.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kind of alarm can be set to detect future brute force attacks?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Alarm for  error code 401 (Unauthorized client)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Excessive amount of bandwidth over the course of single session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n-lt"/>
              </a:rPr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More than 100 responses per second for 5 seconds should trigger the alarm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Sudden spike in BW consumption than the usual baseline should trigger the alarm for investigation.</a:t>
            </a: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396950" y="1602450"/>
            <a:ext cx="46772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configuration can be set on the host to block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Configuring fail2ban or a similar utility would mitigate brute force attacks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4791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kind of alarm can be set to detect future access to this directory?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Access from source IP’s other than whitelisted </a:t>
            </a:r>
            <a:r>
              <a:rPr lang="en-US" dirty="0" err="1">
                <a:latin typeface="+mn-lt"/>
              </a:rPr>
              <a:t>ip</a:t>
            </a:r>
            <a:r>
              <a:rPr lang="en-US" dirty="0">
                <a:latin typeface="+mn-lt"/>
              </a:rPr>
              <a:t> addresses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Login failed events for </a:t>
            </a:r>
            <a:r>
              <a:rPr lang="en-US" dirty="0" err="1">
                <a:latin typeface="+mn-lt"/>
              </a:rPr>
              <a:t>webdav</a:t>
            </a:r>
            <a:r>
              <a:rPr lang="en-US" dirty="0">
                <a:latin typeface="+mn-lt"/>
              </a:rPr>
              <a:t> directory should be monitored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Monitor access to </a:t>
            </a:r>
            <a:r>
              <a:rPr lang="en-US" dirty="0" err="1">
                <a:latin typeface="+mn-lt"/>
              </a:rPr>
              <a:t>webdav</a:t>
            </a:r>
            <a:r>
              <a:rPr lang="en-US" dirty="0">
                <a:latin typeface="+mn-lt"/>
              </a:rPr>
              <a:t> with </a:t>
            </a:r>
            <a:r>
              <a:rPr lang="en-US" dirty="0" err="1">
                <a:latin typeface="+mn-lt"/>
              </a:rPr>
              <a:t>Filebeat</a:t>
            </a:r>
            <a:endParaRPr 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n-lt"/>
              </a:rPr>
              <a:t>What threshold would you set to activate this alarm?</a:t>
            </a: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Access from source </a:t>
            </a:r>
            <a:r>
              <a:rPr lang="en-US" dirty="0" err="1">
                <a:latin typeface="+mn-lt"/>
              </a:rPr>
              <a:t>ips</a:t>
            </a:r>
            <a:r>
              <a:rPr lang="en-US" dirty="0">
                <a:latin typeface="+mn-lt"/>
              </a:rPr>
              <a:t> not listed in whitelisted </a:t>
            </a:r>
            <a:r>
              <a:rPr lang="en-US" dirty="0" err="1">
                <a:latin typeface="+mn-lt"/>
              </a:rPr>
              <a:t>ip</a:t>
            </a:r>
            <a:r>
              <a:rPr lang="en-US" dirty="0">
                <a:latin typeface="+mn-lt"/>
              </a:rPr>
              <a:t> addresses would trigger the alarm.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More than 2 consecutive failed login attempts to </a:t>
            </a:r>
            <a:r>
              <a:rPr lang="en-US" dirty="0" err="1">
                <a:latin typeface="+mn-lt"/>
              </a:rPr>
              <a:t>webdav</a:t>
            </a:r>
            <a:r>
              <a:rPr lang="en-US" dirty="0">
                <a:latin typeface="+mn-lt"/>
              </a:rPr>
              <a:t> directory would lockout the account until enabled by administrator</a:t>
            </a:r>
            <a:endParaRPr dirty="0">
              <a:latin typeface="+mn-lt"/>
            </a:endParaRPr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configuration can be set on the host to control access?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Administrators must install and configure </a:t>
            </a:r>
            <a:r>
              <a:rPr lang="en-US" dirty="0" err="1">
                <a:latin typeface="+mn-lt"/>
              </a:rPr>
              <a:t>Filebeat</a:t>
            </a:r>
            <a:r>
              <a:rPr lang="en-US" dirty="0">
                <a:latin typeface="+mn-lt"/>
              </a:rPr>
              <a:t> on the host.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Deny access to RDP ports from external network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88900" y="1602450"/>
            <a:ext cx="43053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kind of alarm can be set to detect future file uploads?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Alarms should trigger upon receipt of any POST request containing form or file data of a disallowed file type,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e.g., .php.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n-lt"/>
              </a:rPr>
              <a:t>What threshold would you set to activate this alarm?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The alarm should fire whenever users upload a forbidden file.</a:t>
            </a:r>
            <a:endParaRPr dirty="0">
              <a:latin typeface="+mn-lt"/>
            </a:endParaRPr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692650" y="1602450"/>
            <a:ext cx="40662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What configuration can be set on the host to block file uploads?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Write permissions can be restricted on the host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Uploads can be isolated into a dedicated storage partition.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File uploads should require authentication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Implement upload filter on server by disallowing users to upload files containing executable scripts codes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42269" y="923288"/>
            <a:ext cx="1885832" cy="3788700"/>
          </a:xfrm>
          <a:prstGeom prst="rect">
            <a:avLst/>
          </a:prstGeom>
          <a:noFill/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Netmask:255.255.255.255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844E2A-6D99-4F18-8F8E-2D940634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38" y="1543896"/>
            <a:ext cx="6448425" cy="1924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945365767"/>
              </p:ext>
            </p:extLst>
          </p:nvPr>
        </p:nvGraphicFramePr>
        <p:xfrm>
          <a:off x="419800" y="1198750"/>
          <a:ext cx="8346600" cy="3698020"/>
        </p:xfrm>
        <a:graphic>
          <a:graphicData uri="http://schemas.openxmlformats.org/drawingml/2006/table">
            <a:tbl>
              <a:tblPr>
                <a:noFill/>
                <a:tableStyleId>{50B98E91-5B0B-4897-B5E2-907A46989183}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allows remote connections between internal systems on the network.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Monitoring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Captsone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system has Apache webserver running on it and is identified as target system to exploit the vulnerability.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system is used to launch remote attack target system which is Capstone webserver.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3005873978"/>
              </p:ext>
            </p:extLst>
          </p:nvPr>
        </p:nvGraphicFramePr>
        <p:xfrm>
          <a:off x="444098" y="1183050"/>
          <a:ext cx="8108232" cy="3505080"/>
        </p:xfrm>
        <a:graphic>
          <a:graphicData uri="http://schemas.openxmlformats.org/drawingml/2006/table">
            <a:tbl>
              <a:tblPr>
                <a:noFill/>
                <a:tableStyleId>{50B98E91-5B0B-4897-B5E2-907A46989183}</a:tableStyleId>
              </a:tblPr>
              <a:tblGrid>
                <a:gridCol w="2702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0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 (SDE)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#3 || </a:t>
                      </a:r>
                      <a:r>
                        <a:rPr lang="en-US" sz="1200" b="0" i="0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 b="0" i="0" dirty="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secret folder which contains sensitive information intended for authorised users is publicly visible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brute_force credentails required for accessing secret folder and get sensitive information using which he can further break into the web server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 dirty="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can upload arbitrary files to the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upload to php scripts to the server and open backdoor to the system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1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via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 Injection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#1 ||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 dirty="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Due to unauthorized file upload vulnerability, attacker can upload arbitrary shell scripts and achieve remote code execution on the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this vulnerability, an attacker can open reverse shell to the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[Sensitive Data Exposure]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642477" y="1330466"/>
            <a:ext cx="2559432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Nmap – To scan network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Browser – To navigate and explore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Hydra – To perform brute force attack against secret folder and get password for user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269239" y="757842"/>
            <a:ext cx="585134" cy="399216"/>
            <a:chOff x="212165" y="1146611"/>
            <a:chExt cx="762886" cy="927652"/>
          </a:xfrm>
        </p:grpSpPr>
        <p:sp>
          <p:nvSpPr>
            <p:cNvPr id="1094" name="Google Shape;1094;p61"/>
            <p:cNvSpPr/>
            <p:nvPr/>
          </p:nvSpPr>
          <p:spPr>
            <a:xfrm>
              <a:off x="212165" y="1146611"/>
              <a:ext cx="695400" cy="621302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2696851" y="740217"/>
            <a:ext cx="533372" cy="348003"/>
            <a:chOff x="287025" y="1171800"/>
            <a:chExt cx="695400" cy="902463"/>
          </a:xfrm>
        </p:grpSpPr>
        <p:sp>
          <p:nvSpPr>
            <p:cNvPr id="1097" name="Google Shape;1097;p61"/>
            <p:cNvSpPr/>
            <p:nvPr/>
          </p:nvSpPr>
          <p:spPr>
            <a:xfrm>
              <a:off x="287025" y="1171800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385402" y="1270930"/>
            <a:ext cx="275083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Nmap scan revealed that capstone webserver is accessible via port 80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Navigation to webserver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url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using browser highlighted secret folder on the server which is password protected but susceptible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brute_force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Got password for user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by running hydra attack against secret directory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5755666" y="774732"/>
            <a:ext cx="533372" cy="382326"/>
            <a:chOff x="457200" y="1378815"/>
            <a:chExt cx="695400" cy="695448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5"/>
              <a:ext cx="695400" cy="310524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168548" y="1017317"/>
            <a:ext cx="2594452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Exploitation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Accessed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got sensitive information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657EA-E56B-426E-8C01-AAB17E8B5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89685" y="1900944"/>
            <a:ext cx="2152177" cy="1107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A0FCA-7932-4B61-A89D-05EF4688F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32" y="3839300"/>
            <a:ext cx="2507736" cy="753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89A3C-5D73-4D8E-9074-FC9757623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89" y="3170606"/>
            <a:ext cx="2642499" cy="426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[Unauthorized File Upload]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Crackstation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To break the password hash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To create a customer payload to open a reverse shell to attacker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Upload shell via WebDAV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Logged into WebDAV server using stolen credentails and uploaded payload (shell.php) into the share folder.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09548-9396-4C01-86ED-86B37855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75" y="2971112"/>
            <a:ext cx="2371500" cy="1624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05FBE-88BF-4392-8314-73C42E716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57" y="1510922"/>
            <a:ext cx="2313700" cy="13714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1533</Words>
  <Application>Microsoft Office PowerPoint</Application>
  <PresentationFormat>On-screen Show (16:9)</PresentationFormat>
  <Paragraphs>223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Roboto</vt:lpstr>
      <vt:lpstr>Roboto Light</vt:lpstr>
      <vt:lpstr>Arial</vt:lpstr>
      <vt:lpstr>Roboto Medium</vt:lpstr>
      <vt:lpstr>Roboto Black</vt:lpstr>
      <vt:lpstr>Wingdings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[Sensitive Data Exposure]</vt:lpstr>
      <vt:lpstr>Exploitation: [Unauthorized File Upload]</vt:lpstr>
      <vt:lpstr>Exploitation: [Remote Code Execution]</vt:lpstr>
      <vt:lpstr>Blue Team Log Analysis and  Attack Characterization</vt:lpstr>
      <vt:lpstr>Analysis: Identifying the Port Scan</vt:lpstr>
      <vt:lpstr>PowerPoint Presentation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Medha Parte</dc:creator>
  <cp:lastModifiedBy>Medha Parte</cp:lastModifiedBy>
  <cp:revision>47</cp:revision>
  <dcterms:modified xsi:type="dcterms:W3CDTF">2021-01-15T22:46:31Z</dcterms:modified>
</cp:coreProperties>
</file>